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5f61e1cf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5f61e1cf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49fccd2f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49fccd2f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49fccd2f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49fccd2f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f61e1cf2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61e1cf2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ba8ed3f3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ba8ed3f3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5f61e1cf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f61e1cf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a8ed3f3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a8ed3f3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a8ed3f3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a8ed3f3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a8ed3f33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a8ed3f33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a8ed3f33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a8ed3f33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a8ed3f3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a8ed3f3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f61e1cf2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f61e1cf2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1A537A">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4225" y="970925"/>
            <a:ext cx="5403300" cy="20526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p:txBody>
      </p:sp>
      <p:sp>
        <p:nvSpPr>
          <p:cNvPr id="12" name="Google Shape;12;p2"/>
          <p:cNvSpPr txBox="1"/>
          <p:nvPr>
            <p:ph idx="1" type="subTitle"/>
          </p:nvPr>
        </p:nvSpPr>
        <p:spPr>
          <a:xfrm>
            <a:off x="305250" y="3150125"/>
            <a:ext cx="5403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3" name="Google Shape;13;p2"/>
          <p:cNvSpPr/>
          <p:nvPr/>
        </p:nvSpPr>
        <p:spPr>
          <a:xfrm>
            <a:off x="7422400" y="203225"/>
            <a:ext cx="1721700" cy="49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329600" y="241075"/>
            <a:ext cx="26694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700">
                <a:solidFill>
                  <a:srgbClr val="1A537A"/>
                </a:solidFill>
              </a:rPr>
              <a:t>WORKSHOP</a:t>
            </a:r>
            <a:endParaRPr b="1" sz="1700">
              <a:solidFill>
                <a:srgbClr val="1A537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p:nvPr/>
        </p:nvSpPr>
        <p:spPr>
          <a:xfrm>
            <a:off x="0" y="0"/>
            <a:ext cx="9144000" cy="5143500"/>
          </a:xfrm>
          <a:prstGeom prst="rect">
            <a:avLst/>
          </a:prstGeom>
          <a:solidFill>
            <a:srgbClr val="1A537A">
              <a:alpha val="73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p:txBody>
      </p:sp>
      <p:sp>
        <p:nvSpPr>
          <p:cNvPr id="18" name="Google Shape;18;p3"/>
          <p:cNvSpPr txBox="1"/>
          <p:nvPr>
            <p:ph idx="12" type="sldNum"/>
          </p:nvPr>
        </p:nvSpPr>
        <p:spPr>
          <a:xfrm>
            <a:off x="8352650" y="4916400"/>
            <a:ext cx="746400" cy="2022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4034777" y="3759525"/>
            <a:ext cx="1066536" cy="420175"/>
          </a:xfrm>
          <a:prstGeom prst="rect">
            <a:avLst/>
          </a:prstGeom>
          <a:noFill/>
          <a:ln>
            <a:noFill/>
          </a:ln>
        </p:spPr>
      </p:pic>
      <p:sp>
        <p:nvSpPr>
          <p:cNvPr id="20" name="Google Shape;20;p3"/>
          <p:cNvSpPr/>
          <p:nvPr/>
        </p:nvSpPr>
        <p:spPr>
          <a:xfrm>
            <a:off x="7422400" y="203225"/>
            <a:ext cx="1721700" cy="49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a:off x="6329600" y="241075"/>
            <a:ext cx="26694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700">
                <a:solidFill>
                  <a:srgbClr val="1A537A"/>
                </a:solidFill>
              </a:rPr>
              <a:t>WORKSHOP</a:t>
            </a:r>
            <a:endParaRPr b="1" sz="1700">
              <a:solidFill>
                <a:srgbClr val="1A537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6" name="Google Shape;26;p4"/>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 type="body"/>
          </p:nvPr>
        </p:nvSpPr>
        <p:spPr>
          <a:xfrm>
            <a:off x="311700" y="1152475"/>
            <a:ext cx="3999900" cy="30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1" name="Google Shape;31;p5"/>
          <p:cNvSpPr txBox="1"/>
          <p:nvPr>
            <p:ph idx="2" type="body"/>
          </p:nvPr>
        </p:nvSpPr>
        <p:spPr>
          <a:xfrm>
            <a:off x="4832400" y="1152475"/>
            <a:ext cx="3999900" cy="30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2" name="Google Shape;32;p5"/>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6"/>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6"/>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7"/>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1993B4"/>
                </a:solidFill>
              </a:defRPr>
            </a:lvl1pPr>
            <a:lvl2pPr lvl="1" rtl="0">
              <a:buNone/>
              <a:defRPr>
                <a:solidFill>
                  <a:srgbClr val="1993B4"/>
                </a:solidFill>
              </a:defRPr>
            </a:lvl2pPr>
            <a:lvl3pPr lvl="2" rtl="0">
              <a:buNone/>
              <a:defRPr>
                <a:solidFill>
                  <a:srgbClr val="1993B4"/>
                </a:solidFill>
              </a:defRPr>
            </a:lvl3pPr>
            <a:lvl4pPr lvl="3" rtl="0">
              <a:buNone/>
              <a:defRPr>
                <a:solidFill>
                  <a:srgbClr val="1993B4"/>
                </a:solidFill>
              </a:defRPr>
            </a:lvl4pPr>
            <a:lvl5pPr lvl="4" rtl="0">
              <a:buNone/>
              <a:defRPr>
                <a:solidFill>
                  <a:srgbClr val="1993B4"/>
                </a:solidFill>
              </a:defRPr>
            </a:lvl5pPr>
            <a:lvl6pPr lvl="5" rtl="0">
              <a:buNone/>
              <a:defRPr>
                <a:solidFill>
                  <a:srgbClr val="1993B4"/>
                </a:solidFill>
              </a:defRPr>
            </a:lvl6pPr>
            <a:lvl7pPr lvl="6" rtl="0">
              <a:buNone/>
              <a:defRPr>
                <a:solidFill>
                  <a:srgbClr val="1993B4"/>
                </a:solidFill>
              </a:defRPr>
            </a:lvl7pPr>
            <a:lvl8pPr lvl="7" rtl="0">
              <a:buNone/>
              <a:defRPr>
                <a:solidFill>
                  <a:srgbClr val="1993B4"/>
                </a:solidFill>
              </a:defRPr>
            </a:lvl8pPr>
            <a:lvl9pPr lvl="8" rtl="0">
              <a:buNone/>
              <a:defRPr>
                <a:solidFill>
                  <a:srgbClr val="1993B4"/>
                </a:solidFill>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7"/>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None/>
              <a:defRPr sz="2800">
                <a:solidFill>
                  <a:srgbClr val="434343"/>
                </a:solidFill>
              </a:defRPr>
            </a:lvl1pPr>
            <a:lvl2pPr lvl="1">
              <a:spcBef>
                <a:spcPts val="0"/>
              </a:spcBef>
              <a:spcAft>
                <a:spcPts val="0"/>
              </a:spcAft>
              <a:buClr>
                <a:srgbClr val="434343"/>
              </a:buClr>
              <a:buSzPts val="2800"/>
              <a:buNone/>
              <a:defRPr sz="2800">
                <a:solidFill>
                  <a:srgbClr val="434343"/>
                </a:solidFill>
              </a:defRPr>
            </a:lvl2pPr>
            <a:lvl3pPr lvl="2">
              <a:spcBef>
                <a:spcPts val="0"/>
              </a:spcBef>
              <a:spcAft>
                <a:spcPts val="0"/>
              </a:spcAft>
              <a:buClr>
                <a:srgbClr val="434343"/>
              </a:buClr>
              <a:buSzPts val="2800"/>
              <a:buNone/>
              <a:defRPr sz="2800">
                <a:solidFill>
                  <a:srgbClr val="434343"/>
                </a:solidFill>
              </a:defRPr>
            </a:lvl3pPr>
            <a:lvl4pPr lvl="3">
              <a:spcBef>
                <a:spcPts val="0"/>
              </a:spcBef>
              <a:spcAft>
                <a:spcPts val="0"/>
              </a:spcAft>
              <a:buClr>
                <a:srgbClr val="434343"/>
              </a:buClr>
              <a:buSzPts val="2800"/>
              <a:buNone/>
              <a:defRPr sz="2800">
                <a:solidFill>
                  <a:srgbClr val="434343"/>
                </a:solidFill>
              </a:defRPr>
            </a:lvl4pPr>
            <a:lvl5pPr lvl="4">
              <a:spcBef>
                <a:spcPts val="0"/>
              </a:spcBef>
              <a:spcAft>
                <a:spcPts val="0"/>
              </a:spcAft>
              <a:buClr>
                <a:srgbClr val="434343"/>
              </a:buClr>
              <a:buSzPts val="2800"/>
              <a:buNone/>
              <a:defRPr sz="2800">
                <a:solidFill>
                  <a:srgbClr val="434343"/>
                </a:solidFill>
              </a:defRPr>
            </a:lvl5pPr>
            <a:lvl6pPr lvl="5">
              <a:spcBef>
                <a:spcPts val="0"/>
              </a:spcBef>
              <a:spcAft>
                <a:spcPts val="0"/>
              </a:spcAft>
              <a:buClr>
                <a:srgbClr val="434343"/>
              </a:buClr>
              <a:buSzPts val="2800"/>
              <a:buNone/>
              <a:defRPr sz="2800">
                <a:solidFill>
                  <a:srgbClr val="434343"/>
                </a:solidFill>
              </a:defRPr>
            </a:lvl6pPr>
            <a:lvl7pPr lvl="6">
              <a:spcBef>
                <a:spcPts val="0"/>
              </a:spcBef>
              <a:spcAft>
                <a:spcPts val="0"/>
              </a:spcAft>
              <a:buClr>
                <a:srgbClr val="434343"/>
              </a:buClr>
              <a:buSzPts val="2800"/>
              <a:buNone/>
              <a:defRPr sz="2800">
                <a:solidFill>
                  <a:srgbClr val="434343"/>
                </a:solidFill>
              </a:defRPr>
            </a:lvl7pPr>
            <a:lvl8pPr lvl="7">
              <a:spcBef>
                <a:spcPts val="0"/>
              </a:spcBef>
              <a:spcAft>
                <a:spcPts val="0"/>
              </a:spcAft>
              <a:buClr>
                <a:srgbClr val="434343"/>
              </a:buClr>
              <a:buSzPts val="2800"/>
              <a:buNone/>
              <a:defRPr sz="2800">
                <a:solidFill>
                  <a:srgbClr val="434343"/>
                </a:solidFill>
              </a:defRPr>
            </a:lvl8pPr>
            <a:lvl9pPr lvl="8">
              <a:spcBef>
                <a:spcPts val="0"/>
              </a:spcBef>
              <a:spcAft>
                <a:spcPts val="0"/>
              </a:spcAft>
              <a:buClr>
                <a:srgbClr val="434343"/>
              </a:buClr>
              <a:buSzPts val="2800"/>
              <a:buNone/>
              <a:defRPr sz="2800">
                <a:solidFill>
                  <a:srgbClr val="434343"/>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4000"/>
              </a:lnSpc>
              <a:spcBef>
                <a:spcPts val="0"/>
              </a:spcBef>
              <a:spcAft>
                <a:spcPts val="0"/>
              </a:spcAft>
              <a:buClr>
                <a:srgbClr val="434343"/>
              </a:buClr>
              <a:buSzPts val="1800"/>
              <a:buChar char="●"/>
              <a:defRPr sz="1800">
                <a:solidFill>
                  <a:srgbClr val="434343"/>
                </a:solidFill>
              </a:defRPr>
            </a:lvl1pPr>
            <a:lvl2pPr indent="-317500" lvl="1" marL="914400">
              <a:lnSpc>
                <a:spcPct val="114000"/>
              </a:lnSpc>
              <a:spcBef>
                <a:spcPts val="800"/>
              </a:spcBef>
              <a:spcAft>
                <a:spcPts val="0"/>
              </a:spcAft>
              <a:buClr>
                <a:srgbClr val="434343"/>
              </a:buClr>
              <a:buSzPts val="1400"/>
              <a:buChar char="○"/>
              <a:defRPr>
                <a:solidFill>
                  <a:srgbClr val="434343"/>
                </a:solidFill>
              </a:defRPr>
            </a:lvl2pPr>
            <a:lvl3pPr indent="-317500" lvl="2" marL="1371600">
              <a:lnSpc>
                <a:spcPct val="114000"/>
              </a:lnSpc>
              <a:spcBef>
                <a:spcPts val="800"/>
              </a:spcBef>
              <a:spcAft>
                <a:spcPts val="0"/>
              </a:spcAft>
              <a:buClr>
                <a:srgbClr val="434343"/>
              </a:buClr>
              <a:buSzPts val="1400"/>
              <a:buChar char="■"/>
              <a:defRPr>
                <a:solidFill>
                  <a:srgbClr val="434343"/>
                </a:solidFill>
              </a:defRPr>
            </a:lvl3pPr>
            <a:lvl4pPr indent="-317500" lvl="3" marL="1828800">
              <a:lnSpc>
                <a:spcPct val="114000"/>
              </a:lnSpc>
              <a:spcBef>
                <a:spcPts val="800"/>
              </a:spcBef>
              <a:spcAft>
                <a:spcPts val="0"/>
              </a:spcAft>
              <a:buClr>
                <a:srgbClr val="434343"/>
              </a:buClr>
              <a:buSzPts val="1400"/>
              <a:buChar char="●"/>
              <a:defRPr>
                <a:solidFill>
                  <a:srgbClr val="434343"/>
                </a:solidFill>
              </a:defRPr>
            </a:lvl4pPr>
            <a:lvl5pPr indent="-317500" lvl="4" marL="2286000">
              <a:lnSpc>
                <a:spcPct val="114000"/>
              </a:lnSpc>
              <a:spcBef>
                <a:spcPts val="800"/>
              </a:spcBef>
              <a:spcAft>
                <a:spcPts val="0"/>
              </a:spcAft>
              <a:buClr>
                <a:srgbClr val="434343"/>
              </a:buClr>
              <a:buSzPts val="1400"/>
              <a:buChar char="○"/>
              <a:defRPr>
                <a:solidFill>
                  <a:srgbClr val="434343"/>
                </a:solidFill>
              </a:defRPr>
            </a:lvl5pPr>
            <a:lvl6pPr indent="-317500" lvl="5" marL="2743200">
              <a:lnSpc>
                <a:spcPct val="114000"/>
              </a:lnSpc>
              <a:spcBef>
                <a:spcPts val="800"/>
              </a:spcBef>
              <a:spcAft>
                <a:spcPts val="0"/>
              </a:spcAft>
              <a:buClr>
                <a:srgbClr val="434343"/>
              </a:buClr>
              <a:buSzPts val="1400"/>
              <a:buChar char="■"/>
              <a:defRPr>
                <a:solidFill>
                  <a:srgbClr val="434343"/>
                </a:solidFill>
              </a:defRPr>
            </a:lvl6pPr>
            <a:lvl7pPr indent="-317500" lvl="6" marL="3200400">
              <a:lnSpc>
                <a:spcPct val="114000"/>
              </a:lnSpc>
              <a:spcBef>
                <a:spcPts val="800"/>
              </a:spcBef>
              <a:spcAft>
                <a:spcPts val="0"/>
              </a:spcAft>
              <a:buClr>
                <a:srgbClr val="434343"/>
              </a:buClr>
              <a:buSzPts val="1400"/>
              <a:buChar char="●"/>
              <a:defRPr>
                <a:solidFill>
                  <a:srgbClr val="434343"/>
                </a:solidFill>
              </a:defRPr>
            </a:lvl7pPr>
            <a:lvl8pPr indent="-317500" lvl="7" marL="3657600">
              <a:lnSpc>
                <a:spcPct val="114000"/>
              </a:lnSpc>
              <a:spcBef>
                <a:spcPts val="800"/>
              </a:spcBef>
              <a:spcAft>
                <a:spcPts val="0"/>
              </a:spcAft>
              <a:buClr>
                <a:srgbClr val="434343"/>
              </a:buClr>
              <a:buSzPts val="1400"/>
              <a:buChar char="○"/>
              <a:defRPr>
                <a:solidFill>
                  <a:srgbClr val="434343"/>
                </a:solidFill>
              </a:defRPr>
            </a:lvl8pPr>
            <a:lvl9pPr indent="-317500" lvl="8" marL="4114800">
              <a:lnSpc>
                <a:spcPct val="114000"/>
              </a:lnSpc>
              <a:spcBef>
                <a:spcPts val="800"/>
              </a:spcBef>
              <a:spcAft>
                <a:spcPts val="800"/>
              </a:spcAft>
              <a:buClr>
                <a:srgbClr val="434343"/>
              </a:buClr>
              <a:buSzPts val="1400"/>
              <a:buChar char="■"/>
              <a:defRPr>
                <a:solidFill>
                  <a:srgbClr val="434343"/>
                </a:solidFill>
              </a:defRPr>
            </a:lvl9pPr>
          </a:lstStyle>
          <a:p/>
        </p:txBody>
      </p:sp>
      <p:sp>
        <p:nvSpPr>
          <p:cNvPr id="8" name="Google Shape;8;p1"/>
          <p:cNvSpPr txBox="1"/>
          <p:nvPr>
            <p:ph idx="12" type="sldNum"/>
          </p:nvPr>
        </p:nvSpPr>
        <p:spPr>
          <a:xfrm>
            <a:off x="192875" y="4404325"/>
            <a:ext cx="311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bugseng.com" TargetMode="External"/><Relationship Id="rId4" Type="http://schemas.openxmlformats.org/officeDocument/2006/relationships/hyperlink" Target="https://eclairit.com" TargetMode="External"/><Relationship Id="rId5" Type="http://schemas.openxmlformats.org/officeDocument/2006/relationships/hyperlink" Target="https://eclairi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8"/>
          <p:cNvSpPr txBox="1"/>
          <p:nvPr>
            <p:ph type="ctrTitle"/>
          </p:nvPr>
        </p:nvSpPr>
        <p:spPr>
          <a:xfrm>
            <a:off x="298525" y="467250"/>
            <a:ext cx="5403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Introduction of</a:t>
            </a:r>
            <a:br>
              <a:rPr lang="en" sz="3000"/>
            </a:br>
            <a:r>
              <a:rPr lang="en" sz="3000"/>
              <a:t>Tool Investigation and</a:t>
            </a:r>
            <a:br>
              <a:rPr lang="en" sz="3000"/>
            </a:br>
            <a:r>
              <a:rPr lang="en" sz="3000"/>
              <a:t>Code Improvement Subgroup</a:t>
            </a:r>
            <a:endParaRPr sz="3000"/>
          </a:p>
        </p:txBody>
      </p:sp>
      <p:sp>
        <p:nvSpPr>
          <p:cNvPr id="48" name="Google Shape;48;p8"/>
          <p:cNvSpPr txBox="1"/>
          <p:nvPr>
            <p:ph idx="1" type="subTitle"/>
          </p:nvPr>
        </p:nvSpPr>
        <p:spPr>
          <a:xfrm>
            <a:off x="298525" y="2687025"/>
            <a:ext cx="5403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6th ELISA Workshop, February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for Code Improvements</a:t>
            </a:r>
            <a:endParaRPr/>
          </a:p>
        </p:txBody>
      </p:sp>
      <p:sp>
        <p:nvSpPr>
          <p:cNvPr id="102" name="Google Shape;102;p17"/>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janitors compete against each other on getting their cleanups accepted before another janitor addresses them.</a:t>
            </a:r>
            <a:endParaRPr/>
          </a:p>
          <a:p>
            <a:pPr indent="0" lvl="0" marL="0" rtl="0" algn="l">
              <a:spcBef>
                <a:spcPts val="800"/>
              </a:spcBef>
              <a:spcAft>
                <a:spcPts val="0"/>
              </a:spcAft>
              <a:buNone/>
            </a:pPr>
            <a:r>
              <a:rPr lang="en"/>
              <a:t>Three dimensions for any cleanups:</a:t>
            </a:r>
            <a:endParaRPr/>
          </a:p>
          <a:p>
            <a:pPr indent="-342900" lvl="0" marL="457200" rtl="0" algn="l">
              <a:spcBef>
                <a:spcPts val="800"/>
              </a:spcBef>
              <a:spcAft>
                <a:spcPts val="0"/>
              </a:spcAft>
              <a:buSzPts val="1800"/>
              <a:buChar char="-"/>
            </a:pPr>
            <a:r>
              <a:rPr lang="en"/>
              <a:t>Relevance/Impact (subjective)</a:t>
            </a:r>
            <a:endParaRPr/>
          </a:p>
          <a:p>
            <a:pPr indent="-342900" lvl="0" marL="457200" rtl="0" algn="l">
              <a:spcBef>
                <a:spcPts val="0"/>
              </a:spcBef>
              <a:spcAft>
                <a:spcPts val="0"/>
              </a:spcAft>
              <a:buSzPts val="1800"/>
              <a:buChar char="-"/>
            </a:pPr>
            <a:r>
              <a:rPr lang="en"/>
              <a:t>Complexity (subjective)</a:t>
            </a:r>
            <a:endParaRPr/>
          </a:p>
          <a:p>
            <a:pPr indent="-342900" lvl="0" marL="457200" rtl="0" algn="l">
              <a:spcBef>
                <a:spcPts val="0"/>
              </a:spcBef>
              <a:spcAft>
                <a:spcPts val="0"/>
              </a:spcAft>
              <a:buSzPts val="1800"/>
              <a:buChar char="-"/>
            </a:pPr>
            <a:r>
              <a:rPr lang="en"/>
              <a:t>Reactivity</a:t>
            </a:r>
            <a:endParaRPr/>
          </a:p>
          <a:p>
            <a:pPr indent="0" lvl="0" marL="0" rtl="0" algn="l">
              <a:spcBef>
                <a:spcPts val="800"/>
              </a:spcBef>
              <a:spcAft>
                <a:spcPts val="8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Current Focus</a:t>
            </a:r>
            <a:endParaRPr/>
          </a:p>
        </p:txBody>
      </p:sp>
      <p:sp>
        <p:nvSpPr>
          <p:cNvPr id="108" name="Google Shape;108;p18"/>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For work on cleanup of </a:t>
            </a:r>
            <a:r>
              <a:rPr lang="en" sz="1500"/>
              <a:t>higher relevance and impact:</a:t>
            </a:r>
            <a:endParaRPr sz="1500"/>
          </a:p>
          <a:p>
            <a:pPr indent="-323850" lvl="0" marL="457200" rtl="0" algn="l">
              <a:spcBef>
                <a:spcPts val="800"/>
              </a:spcBef>
              <a:spcAft>
                <a:spcPts val="0"/>
              </a:spcAft>
              <a:buSzPts val="1500"/>
              <a:buChar char="●"/>
            </a:pPr>
            <a:r>
              <a:rPr lang="en" sz="1500"/>
              <a:t>the complexity of the cleanup or</a:t>
            </a:r>
            <a:endParaRPr sz="1500"/>
          </a:p>
          <a:p>
            <a:pPr indent="-323850" lvl="0" marL="457200" rtl="0" algn="l">
              <a:spcBef>
                <a:spcPts val="0"/>
              </a:spcBef>
              <a:spcAft>
                <a:spcPts val="0"/>
              </a:spcAft>
              <a:buSzPts val="1500"/>
              <a:buChar char="●"/>
            </a:pPr>
            <a:r>
              <a:rPr lang="en" sz="1500"/>
              <a:t>the reaction must be high.</a:t>
            </a:r>
            <a:endParaRPr sz="1500"/>
          </a:p>
          <a:p>
            <a:pPr indent="0" lvl="0" marL="0" rtl="0" algn="l">
              <a:spcBef>
                <a:spcPts val="800"/>
              </a:spcBef>
              <a:spcAft>
                <a:spcPts val="0"/>
              </a:spcAft>
              <a:buNone/>
            </a:pPr>
            <a:r>
              <a:rPr lang="en"/>
              <a:t>Our group focuses on </a:t>
            </a:r>
            <a:r>
              <a:rPr i="1" lang="en"/>
              <a:t>cleanups of lower relevance and impact to allow the group to submit cleanups of low complexity and allow slower reaction and still get those accepted.</a:t>
            </a:r>
            <a:endParaRPr i="1"/>
          </a:p>
          <a:p>
            <a:pPr indent="0" lvl="0" marL="0" rtl="0" algn="l">
              <a:spcBef>
                <a:spcPts val="800"/>
              </a:spcBef>
              <a:spcAft>
                <a:spcPts val="800"/>
              </a:spcAft>
              <a:buNone/>
            </a:pPr>
            <a:r>
              <a:rPr lang="en" sz="1600"/>
              <a:t>Cleanup of higher relevance and impact requires more engagement on higher-complexity changes or faster reaction (which we can work towards in this group.)</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14" name="Google Shape;114;p19"/>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 up CI for open-source static analysis tools</a:t>
            </a:r>
            <a:endParaRPr/>
          </a:p>
          <a:p>
            <a:pPr indent="-342900" lvl="0" marL="457200" rtl="0" algn="l">
              <a:spcBef>
                <a:spcPts val="0"/>
              </a:spcBef>
              <a:spcAft>
                <a:spcPts val="0"/>
              </a:spcAft>
              <a:buSzPts val="1800"/>
              <a:buChar char="●"/>
            </a:pPr>
            <a:r>
              <a:rPr lang="en"/>
              <a:t>Make more use of ECLAIR reporting if feasible and reasonable</a:t>
            </a:r>
            <a:endParaRPr/>
          </a:p>
          <a:p>
            <a:pPr indent="-342900" lvl="0" marL="457200" rtl="0" algn="l">
              <a:spcBef>
                <a:spcPts val="0"/>
              </a:spcBef>
              <a:spcAft>
                <a:spcPts val="0"/>
              </a:spcAft>
              <a:buSzPts val="1800"/>
              <a:buChar char="●"/>
            </a:pPr>
            <a:r>
              <a:rPr lang="en"/>
              <a:t>Set up continuous and collaborative triage </a:t>
            </a:r>
            <a:endParaRPr/>
          </a:p>
          <a:p>
            <a:pPr indent="-342900" lvl="0" marL="457200" rtl="0" algn="l">
              <a:spcBef>
                <a:spcPts val="0"/>
              </a:spcBef>
              <a:spcAft>
                <a:spcPts val="0"/>
              </a:spcAft>
              <a:buSzPts val="1800"/>
              <a:buChar char="●"/>
            </a:pPr>
            <a:r>
              <a:rPr lang="en"/>
              <a:t>Build up newcomers to learn patch submission and address findings</a:t>
            </a:r>
            <a:endParaRPr/>
          </a:p>
          <a:p>
            <a:pPr indent="-342900" lvl="0" marL="457200" rtl="0" algn="l">
              <a:spcBef>
                <a:spcPts val="0"/>
              </a:spcBef>
              <a:spcAft>
                <a:spcPts val="0"/>
              </a:spcAft>
              <a:buSzPts val="1800"/>
              <a:buChar char="●"/>
            </a:pPr>
            <a:r>
              <a:rPr lang="en"/>
              <a:t>Set up and run dynamic analysis tools</a:t>
            </a:r>
            <a:endParaRPr/>
          </a:p>
          <a:p>
            <a:pPr indent="-342900" lvl="0" marL="457200" rtl="0" algn="l">
              <a:spcBef>
                <a:spcPts val="0"/>
              </a:spcBef>
              <a:spcAft>
                <a:spcPts val="0"/>
              </a:spcAft>
              <a:buSzPts val="1800"/>
              <a:buChar char="●"/>
            </a:pPr>
            <a:r>
              <a:rPr lang="en"/>
              <a:t>Address more challenging bug-fixing:</a:t>
            </a:r>
            <a:endParaRPr/>
          </a:p>
          <a:p>
            <a:pPr indent="-317500" lvl="1" marL="914400" rtl="0" algn="l">
              <a:spcBef>
                <a:spcPts val="0"/>
              </a:spcBef>
              <a:spcAft>
                <a:spcPts val="0"/>
              </a:spcAft>
              <a:buSzPts val="1400"/>
              <a:buChar char="○"/>
            </a:pPr>
            <a:r>
              <a:rPr lang="en"/>
              <a:t>Analyse findings from more complex and imprecise static analysis</a:t>
            </a:r>
            <a:endParaRPr/>
          </a:p>
          <a:p>
            <a:pPr indent="-317500" lvl="1" marL="914400" rtl="0" algn="l">
              <a:spcBef>
                <a:spcPts val="0"/>
              </a:spcBef>
              <a:spcAft>
                <a:spcPts val="0"/>
              </a:spcAft>
              <a:buSzPts val="1400"/>
              <a:buChar char="○"/>
            </a:pPr>
            <a:r>
              <a:rPr lang="en"/>
              <a:t>Analyse findings from dynamic analysis, e.g., syzkaller fuzzer findings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and Goal of this Subgroup</a:t>
            </a:r>
            <a:endParaRPr/>
          </a:p>
        </p:txBody>
      </p:sp>
      <p:sp>
        <p:nvSpPr>
          <p:cNvPr id="54" name="Google Shape;54;p9"/>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Workshop #4, May 2020, Shuah Khan: </a:t>
            </a:r>
            <a:r>
              <a:rPr lang="en" sz="1600">
                <a:solidFill>
                  <a:srgbClr val="000000"/>
                </a:solidFill>
              </a:rPr>
              <a:t>Tutorial to my first own kernel Patch</a:t>
            </a:r>
            <a:endParaRPr sz="1600">
              <a:solidFill>
                <a:srgbClr val="000000"/>
              </a:solidFill>
            </a:endParaRPr>
          </a:p>
          <a:p>
            <a:pPr indent="-330200" lvl="0" marL="457200" rtl="0" algn="l">
              <a:spcBef>
                <a:spcPts val="0"/>
              </a:spcBef>
              <a:spcAft>
                <a:spcPts val="0"/>
              </a:spcAft>
              <a:buClr>
                <a:schemeClr val="dk1"/>
              </a:buClr>
              <a:buSzPts val="1600"/>
              <a:buChar char="-"/>
            </a:pPr>
            <a:r>
              <a:rPr lang="en" sz="1600">
                <a:solidFill>
                  <a:schemeClr val="dk1"/>
                </a:solidFill>
              </a:rPr>
              <a:t>June 2020: Collaborative investigation of coccinelle findings with the development-process group</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Fall 2020: Kick off a separate subgroup to:</a:t>
            </a:r>
            <a:endParaRPr sz="1600">
              <a:solidFill>
                <a:schemeClr val="dk1"/>
              </a:solidFill>
            </a:endParaRPr>
          </a:p>
          <a:p>
            <a:pPr indent="0" lvl="0" marL="914400" rtl="0" algn="l">
              <a:spcBef>
                <a:spcPts val="800"/>
              </a:spcBef>
              <a:spcAft>
                <a:spcPts val="800"/>
              </a:spcAft>
              <a:buNone/>
            </a:pPr>
            <a:r>
              <a:rPr i="1" lang="en" sz="2150">
                <a:solidFill>
                  <a:srgbClr val="333333"/>
                </a:solidFill>
                <a:highlight>
                  <a:srgbClr val="FFFFFF"/>
                </a:highlight>
              </a:rPr>
              <a:t>“focus on application of tools and handling the tool results, improving the kernel based on the tools’ feedback.”</a:t>
            </a:r>
            <a:endParaRPr i="1"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to Safety?</a:t>
            </a:r>
            <a:endParaRPr/>
          </a:p>
        </p:txBody>
      </p:sp>
      <p:sp>
        <p:nvSpPr>
          <p:cNvPr id="60" name="Google Shape;60;p10"/>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Safety is a system property, not a property of software.</a:t>
            </a:r>
            <a:endParaRPr b="1" sz="1600">
              <a:solidFill>
                <a:schemeClr val="dk1"/>
              </a:solidFill>
            </a:endParaRPr>
          </a:p>
          <a:p>
            <a:pPr indent="0" lvl="0" marL="0" rtl="0" algn="l">
              <a:lnSpc>
                <a:spcPct val="115000"/>
              </a:lnSpc>
              <a:spcBef>
                <a:spcPts val="0"/>
              </a:spcBef>
              <a:spcAft>
                <a:spcPts val="0"/>
              </a:spcAft>
              <a:buNone/>
            </a:pPr>
            <a:r>
              <a:rPr b="1" lang="en" sz="1300">
                <a:solidFill>
                  <a:schemeClr val="dk1"/>
                </a:solidFill>
              </a:rPr>
              <a:t>We intend to improve the code, and not to argue if it makes a difference in a system we do not know.</a:t>
            </a:r>
            <a:endParaRPr b="1" sz="13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b="1" lang="en" sz="1600">
                <a:solidFill>
                  <a:schemeClr val="dk1"/>
                </a:solidFill>
              </a:rPr>
              <a:t>If not Safety, what is the motivation then? … Fun and Happyness (... Education!)</a:t>
            </a:r>
            <a:endParaRPr b="1" sz="16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lang="en" sz="1250">
                <a:solidFill>
                  <a:srgbClr val="333333"/>
                </a:solidFill>
                <a:highlight>
                  <a:srgbClr val="FFFFFF"/>
                </a:highlight>
              </a:rPr>
              <a:t>We want to run some tools and change code just for fun and educational purposes. We do not care if the analysis and change is relevant for safety or not, because it is just for fun and learning. If it is fun to run, we run. With that mindset, we can modify the code much more easily and we avoid arguments before patch submission and hence increase fun. We do not have a functional safety mindset, only a mindset for fun.</a:t>
            </a:r>
            <a:endParaRPr sz="1250">
              <a:solidFill>
                <a:srgbClr val="333333"/>
              </a:solidFill>
              <a:highlight>
                <a:srgbClr val="FFFFFF"/>
              </a:highlight>
            </a:endParaRPr>
          </a:p>
          <a:p>
            <a:pPr indent="0" lvl="0" marL="0" rtl="0" algn="l">
              <a:lnSpc>
                <a:spcPct val="115000"/>
              </a:lnSpc>
              <a:spcBef>
                <a:spcPts val="0"/>
              </a:spcBef>
              <a:spcAft>
                <a:spcPts val="0"/>
              </a:spcAft>
              <a:buNone/>
            </a:pPr>
            <a:r>
              <a:t/>
            </a:r>
            <a:endParaRPr sz="1250">
              <a:solidFill>
                <a:srgbClr val="333333"/>
              </a:solidFill>
              <a:highlight>
                <a:srgbClr val="FFFFFF"/>
              </a:highlight>
            </a:endParaRPr>
          </a:p>
          <a:p>
            <a:pPr indent="0" lvl="0" marL="0" rtl="0" algn="l">
              <a:lnSpc>
                <a:spcPct val="115000"/>
              </a:lnSpc>
              <a:spcBef>
                <a:spcPts val="0"/>
              </a:spcBef>
              <a:spcAft>
                <a:spcPts val="0"/>
              </a:spcAft>
              <a:buNone/>
            </a:pPr>
            <a:r>
              <a:rPr b="1" i="1" lang="en" sz="1500">
                <a:solidFill>
                  <a:schemeClr val="dk1"/>
                </a:solidFill>
              </a:rPr>
              <a:t>Educating each other and learning how to practically use a tool, submit changes and manage assurance of a property will Enable the participants to contribute to sound, feasible safety argumentations using Linux in Safety Applications.</a:t>
            </a:r>
            <a:endParaRPr b="1" i="1" sz="1500">
              <a:solidFill>
                <a:schemeClr val="dk1"/>
              </a:solidFill>
            </a:endParaRPr>
          </a:p>
          <a:p>
            <a:pPr indent="0" lvl="0" marL="0" rtl="0" algn="l">
              <a:spcBef>
                <a:spcPts val="0"/>
              </a:spcBef>
              <a:spcAft>
                <a:spcPts val="8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of Subgoal</a:t>
            </a:r>
            <a:endParaRPr/>
          </a:p>
        </p:txBody>
      </p:sp>
      <p:sp>
        <p:nvSpPr>
          <p:cNvPr id="66" name="Google Shape;66;p11"/>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400">
                <a:solidFill>
                  <a:schemeClr val="dk1"/>
                </a:solidFill>
              </a:rPr>
              <a:t>Phase 1: Consideration of contribution to safety should not be a criteria now.</a:t>
            </a:r>
            <a:endParaRPr i="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100">
                <a:solidFill>
                  <a:schemeClr val="dk1"/>
                </a:solidFill>
              </a:rPr>
              <a:t> </a:t>
            </a:r>
            <a:r>
              <a:rPr lang="en" sz="1100">
                <a:solidFill>
                  <a:schemeClr val="dk1"/>
                </a:solidFill>
              </a:rPr>
              <a:t>Definition of the groups' work results:</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"Make tools happy" kernel patches</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Comments/assessments on findings from tools</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Collaborative setup and workflow for tool reports, assessment and patches</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Additions to kernel documentation explaining tools and agreed policies wrt. coding conventions, handling certain bug classes</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Actual "bug fix" patches (*at this stage, we need to be careful, though.)</a:t>
            </a:r>
            <a:endParaRPr sz="1100">
              <a:solidFill>
                <a:schemeClr val="dk1"/>
              </a:solidFill>
            </a:endParaRPr>
          </a:p>
          <a:p>
            <a:pPr indent="-298450" lvl="0" marL="914400" rtl="0" algn="l">
              <a:lnSpc>
                <a:spcPct val="115000"/>
              </a:lnSpc>
              <a:spcBef>
                <a:spcPts val="0"/>
              </a:spcBef>
              <a:spcAft>
                <a:spcPts val="0"/>
              </a:spcAft>
              <a:buClr>
                <a:schemeClr val="dk1"/>
              </a:buClr>
              <a:buSzPts val="1100"/>
              <a:buChar char="●"/>
            </a:pPr>
            <a:r>
              <a:rPr lang="en" sz="1100">
                <a:solidFill>
                  <a:schemeClr val="dk1"/>
                </a:solidFill>
              </a:rPr>
              <a:t>Verification suite for our purposes of patch submission</a:t>
            </a:r>
            <a:endParaRPr sz="1100">
              <a:solidFill>
                <a:schemeClr val="dk1"/>
              </a:solidFill>
            </a:endParaRPr>
          </a:p>
          <a:p>
            <a:pPr indent="0" lvl="0" marL="0" rtl="0" algn="l">
              <a:spcBef>
                <a:spcPts val="0"/>
              </a:spcBef>
              <a:spcAft>
                <a:spcPts val="8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Investigation</a:t>
            </a:r>
            <a:endParaRPr/>
          </a:p>
        </p:txBody>
      </p:sp>
      <p:sp>
        <p:nvSpPr>
          <p:cNvPr id="72" name="Google Shape;72;p12"/>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Open-source tools: gcc, clang, checkpatch, </a:t>
            </a:r>
            <a:r>
              <a:rPr lang="en" sz="1600"/>
              <a:t>s</a:t>
            </a:r>
            <a:r>
              <a:rPr lang="en" sz="1600"/>
              <a:t>parse, coccinelle, smatch, clang-analyzer, kernel-doc</a:t>
            </a:r>
            <a:endParaRPr sz="1600"/>
          </a:p>
          <a:p>
            <a:pPr indent="-330200" lvl="0" marL="457200" rtl="0" algn="l">
              <a:spcBef>
                <a:spcPts val="0"/>
              </a:spcBef>
              <a:spcAft>
                <a:spcPts val="0"/>
              </a:spcAft>
              <a:buSzPts val="1600"/>
              <a:buChar char="●"/>
            </a:pPr>
            <a:r>
              <a:rPr lang="en" sz="1600"/>
              <a:t>Proprietary tools:</a:t>
            </a:r>
            <a:endParaRPr sz="1600"/>
          </a:p>
          <a:p>
            <a:pPr indent="-317500" lvl="1" marL="914400" rtl="0" algn="l">
              <a:spcBef>
                <a:spcPts val="0"/>
              </a:spcBef>
              <a:spcAft>
                <a:spcPts val="0"/>
              </a:spcAft>
              <a:buSzPts val="1400"/>
              <a:buChar char="○"/>
            </a:pPr>
            <a:r>
              <a:rPr lang="en" sz="1200"/>
              <a:t>Klokwork </a:t>
            </a:r>
            <a:r>
              <a:rPr lang="en" sz="1000"/>
              <a:t>(results provisioned by Eli Gurwitz, thanks!)</a:t>
            </a:r>
            <a:endParaRPr sz="1000"/>
          </a:p>
          <a:p>
            <a:pPr indent="-317500" lvl="1" marL="914400" rtl="0" algn="l">
              <a:spcBef>
                <a:spcPts val="0"/>
              </a:spcBef>
              <a:spcAft>
                <a:spcPts val="0"/>
              </a:spcAft>
              <a:buSzPts val="1400"/>
              <a:buChar char="○"/>
            </a:pPr>
            <a:r>
              <a:rPr lang="en" sz="1200"/>
              <a:t>ECLAIR </a:t>
            </a:r>
            <a:r>
              <a:rPr lang="en" sz="1000"/>
              <a:t>(results provisioned by Roberto Bagnara, thanks!)</a:t>
            </a:r>
            <a:endParaRPr sz="1000"/>
          </a:p>
          <a:p>
            <a:pPr indent="-330200" lvl="0" marL="457200" rtl="0" algn="l">
              <a:spcBef>
                <a:spcPts val="0"/>
              </a:spcBef>
              <a:spcAft>
                <a:spcPts val="0"/>
              </a:spcAft>
              <a:buSzPts val="1600"/>
              <a:buChar char="●"/>
            </a:pPr>
            <a:r>
              <a:rPr lang="en" sz="1600"/>
              <a:t>CI Setup:</a:t>
            </a:r>
            <a:endParaRPr sz="1600"/>
          </a:p>
          <a:p>
            <a:pPr indent="-317500" lvl="1" marL="914400" rtl="0" algn="l">
              <a:spcBef>
                <a:spcPts val="0"/>
              </a:spcBef>
              <a:spcAft>
                <a:spcPts val="0"/>
              </a:spcAft>
              <a:buSzPts val="1400"/>
              <a:buChar char="○"/>
            </a:pPr>
            <a:r>
              <a:rPr lang="en" sz="1200"/>
              <a:t>CI Prototype for open-source tools </a:t>
            </a:r>
            <a:r>
              <a:rPr lang="en" sz="1000"/>
              <a:t>(Sudip Mukherjee, thanks!)</a:t>
            </a:r>
            <a:endParaRPr sz="1000"/>
          </a:p>
          <a:p>
            <a:pPr indent="-317500" lvl="1" marL="914400" rtl="0" algn="l">
              <a:spcBef>
                <a:spcPts val="0"/>
              </a:spcBef>
              <a:spcAft>
                <a:spcPts val="0"/>
              </a:spcAft>
              <a:buSzPts val="1400"/>
              <a:buChar char="○"/>
            </a:pPr>
            <a:r>
              <a:rPr lang="en" sz="1200"/>
              <a:t>Fully-functional CI for ECLAIR </a:t>
            </a:r>
            <a:r>
              <a:rPr lang="en" sz="1000"/>
              <a:t>(provided by Roberto, thanks!)</a:t>
            </a:r>
            <a:endParaRPr sz="1000"/>
          </a:p>
          <a:p>
            <a:pPr indent="-330200" lvl="0" marL="457200" rtl="0" algn="l">
              <a:spcBef>
                <a:spcPts val="0"/>
              </a:spcBef>
              <a:spcAft>
                <a:spcPts val="0"/>
              </a:spcAft>
              <a:buSzPts val="1600"/>
              <a:buChar char="●"/>
            </a:pPr>
            <a:r>
              <a:rPr lang="en" sz="1600"/>
              <a:t>Triage:</a:t>
            </a:r>
            <a:endParaRPr sz="1600"/>
          </a:p>
          <a:p>
            <a:pPr indent="-304800" lvl="1" marL="914400" rtl="0" algn="l">
              <a:spcBef>
                <a:spcPts val="0"/>
              </a:spcBef>
              <a:spcAft>
                <a:spcPts val="0"/>
              </a:spcAft>
              <a:buSzPts val="1200"/>
              <a:buChar char="○"/>
            </a:pPr>
            <a:r>
              <a:rPr lang="en" sz="1200"/>
              <a:t>experimenting with open-source tool: CodeChecker</a:t>
            </a:r>
            <a:endParaRPr sz="1200"/>
          </a:p>
          <a:p>
            <a:pPr indent="-317500" lvl="1" marL="914400" rtl="0" algn="l">
              <a:spcBef>
                <a:spcPts val="0"/>
              </a:spcBef>
              <a:spcAft>
                <a:spcPts val="0"/>
              </a:spcAft>
              <a:buSzPts val="1400"/>
              <a:buChar char="○"/>
            </a:pPr>
            <a:r>
              <a:rPr lang="en" sz="1200"/>
              <a:t>Stores results from clang-analyzer, sparse, coccinelle, smatch, kernel-doc in triage database </a:t>
            </a:r>
            <a:r>
              <a:rPr lang="en" sz="1000"/>
              <a:t>(Jay Rayput, LF mentorship program. thanks!)</a:t>
            </a:r>
            <a:endParaRPr sz="1000"/>
          </a:p>
          <a:p>
            <a:pPr indent="-304800" lvl="1" marL="914400" rtl="0" algn="l">
              <a:spcBef>
                <a:spcPts val="0"/>
              </a:spcBef>
              <a:spcAft>
                <a:spcPts val="0"/>
              </a:spcAft>
              <a:buSzPts val="1200"/>
              <a:buChar char="○"/>
            </a:pPr>
            <a:r>
              <a:rPr lang="en" sz="1200"/>
              <a:t>Allows to exchange triage data through import and export </a:t>
            </a:r>
            <a:r>
              <a:rPr lang="en" sz="1000"/>
              <a:t>(Jay Rayput)</a:t>
            </a:r>
            <a:endParaRPr sz="1200"/>
          </a:p>
          <a:p>
            <a:pPr indent="0" lvl="0" marL="914400" rtl="0" algn="l">
              <a:spcBef>
                <a:spcPts val="800"/>
              </a:spcBef>
              <a:spcAft>
                <a:spcPts val="0"/>
              </a:spcAft>
              <a:buNone/>
            </a:pPr>
            <a:r>
              <a:t/>
            </a:r>
            <a:endParaRPr sz="1200"/>
          </a:p>
          <a:p>
            <a:pPr indent="0" lvl="0" marL="0" rtl="0" algn="l">
              <a:spcBef>
                <a:spcPts val="800"/>
              </a:spcBef>
              <a:spcAft>
                <a:spcPts val="8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ECLAIR</a:t>
            </a:r>
            <a:endParaRPr/>
          </a:p>
        </p:txBody>
      </p:sp>
      <p:sp>
        <p:nvSpPr>
          <p:cNvPr id="78" name="Google Shape;78;p13"/>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t>
            </a:r>
            <a:r>
              <a:rPr lang="en"/>
              <a:t>ommercial static analysis platform by BUGSENG (</a:t>
            </a:r>
            <a:r>
              <a:rPr lang="en" u="sng">
                <a:solidFill>
                  <a:schemeClr val="hlink"/>
                </a:solidFill>
                <a:hlinkClick r:id="rId3"/>
              </a:rPr>
              <a:t>http://bugseng.com</a:t>
            </a:r>
            <a:r>
              <a:rPr lang="en"/>
              <a:t>)</a:t>
            </a:r>
            <a:endParaRPr/>
          </a:p>
          <a:p>
            <a:pPr indent="-342900" lvl="0" marL="457200" rtl="0" algn="l">
              <a:spcBef>
                <a:spcPts val="0"/>
              </a:spcBef>
              <a:spcAft>
                <a:spcPts val="0"/>
              </a:spcAft>
              <a:buSzPts val="1800"/>
              <a:buChar char="●"/>
            </a:pPr>
            <a:r>
              <a:rPr lang="en"/>
              <a:t>It supports C and C++, all MISRA standards and other features (e.g., assessments of </a:t>
            </a:r>
            <a:r>
              <a:rPr i="1" lang="en"/>
              <a:t>Freedom From Interference</a:t>
            </a:r>
            <a:r>
              <a:rPr lang="en"/>
              <a:t>)</a:t>
            </a:r>
            <a:endParaRPr/>
          </a:p>
          <a:p>
            <a:pPr indent="-342900" lvl="0" marL="457200" rtl="0" algn="l">
              <a:spcBef>
                <a:spcPts val="0"/>
              </a:spcBef>
              <a:spcAft>
                <a:spcPts val="0"/>
              </a:spcAft>
              <a:buSzPts val="1800"/>
              <a:buChar char="●"/>
            </a:pPr>
            <a:r>
              <a:rPr lang="en"/>
              <a:t>Integrated with Jenkins, Eclipse, Visual Studio Code and other IDEs</a:t>
            </a:r>
            <a:endParaRPr/>
          </a:p>
          <a:p>
            <a:pPr indent="-342900" lvl="0" marL="457200" rtl="0" algn="l">
              <a:spcBef>
                <a:spcPts val="0"/>
              </a:spcBef>
              <a:spcAft>
                <a:spcPts val="0"/>
              </a:spcAft>
              <a:buSzPts val="1800"/>
              <a:buChar char="●"/>
            </a:pPr>
            <a:r>
              <a:rPr lang="en"/>
              <a:t>Licensed on a per-user and per-project basis</a:t>
            </a:r>
            <a:endParaRPr/>
          </a:p>
          <a:p>
            <a:pPr indent="-342900" lvl="0" marL="457200" rtl="0" algn="l">
              <a:spcBef>
                <a:spcPts val="0"/>
              </a:spcBef>
              <a:spcAft>
                <a:spcPts val="0"/>
              </a:spcAft>
              <a:buSzPts val="1800"/>
              <a:buChar char="●"/>
            </a:pPr>
            <a:r>
              <a:rPr lang="en"/>
              <a:t>Sample analyses of linux-next have been setup at </a:t>
            </a:r>
            <a:r>
              <a:rPr lang="en" u="sng">
                <a:solidFill>
                  <a:schemeClr val="hlink"/>
                </a:solidFill>
                <a:hlinkClick r:id="rId4"/>
              </a:rPr>
              <a:t>https://eclairit.com</a:t>
            </a:r>
            <a:r>
              <a:rPr lang="en"/>
              <a:t>:</a:t>
            </a:r>
            <a:endParaRPr/>
          </a:p>
          <a:p>
            <a:pPr indent="0" lvl="0" marL="457200" rtl="0" algn="l">
              <a:spcBef>
                <a:spcPts val="800"/>
              </a:spcBef>
              <a:spcAft>
                <a:spcPts val="0"/>
              </a:spcAft>
              <a:buNone/>
            </a:pPr>
            <a:r>
              <a:rPr lang="en"/>
              <a:t>(1) MISRA C:2012 subset; (2) checking unwanted SR/NSR interactions</a:t>
            </a:r>
            <a:endParaRPr/>
          </a:p>
          <a:p>
            <a:pPr indent="-342900" lvl="0" marL="457200" rtl="0" algn="l">
              <a:spcBef>
                <a:spcPts val="800"/>
              </a:spcBef>
              <a:spcAft>
                <a:spcPts val="0"/>
              </a:spcAft>
              <a:buSzPts val="1800"/>
              <a:buChar char="●"/>
            </a:pPr>
            <a:r>
              <a:rPr lang="en"/>
              <a:t>Send email to support@bugseng.com for free access to </a:t>
            </a:r>
            <a:r>
              <a:rPr lang="en" u="sng">
                <a:solidFill>
                  <a:schemeClr val="hlink"/>
                </a:solidFill>
                <a:hlinkClick r:id="rId5"/>
              </a:rPr>
              <a:t>https://eclairit.com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Triage Database</a:t>
            </a:r>
            <a:endParaRPr/>
          </a:p>
        </p:txBody>
      </p:sp>
      <p:sp>
        <p:nvSpPr>
          <p:cNvPr id="84" name="Google Shape;84;p14"/>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Triage database:</a:t>
            </a:r>
            <a:endParaRPr/>
          </a:p>
          <a:p>
            <a:pPr indent="-323850" lvl="0" marL="457200" rtl="0" algn="l">
              <a:spcBef>
                <a:spcPts val="800"/>
              </a:spcBef>
              <a:spcAft>
                <a:spcPts val="0"/>
              </a:spcAft>
              <a:buSzPts val="1500"/>
              <a:buChar char="●"/>
            </a:pPr>
            <a:r>
              <a:rPr lang="en" sz="1500"/>
              <a:t>Complete triage database for clang-analyzer-deadcode.DeadStores on x86-64 tinyconfig:</a:t>
            </a:r>
            <a:endParaRPr sz="1500"/>
          </a:p>
          <a:p>
            <a:pPr indent="-323850" lvl="1" marL="914400" rtl="0" algn="l">
              <a:spcBef>
                <a:spcPts val="0"/>
              </a:spcBef>
              <a:spcAft>
                <a:spcPts val="0"/>
              </a:spcAft>
              <a:buSzPts val="1500"/>
              <a:buChar char="○"/>
            </a:pPr>
            <a:r>
              <a:rPr lang="en" sz="1500"/>
              <a:t>39 findings, 8 confirmed issues to be fixed, 6 false positives, 25 intentional</a:t>
            </a:r>
            <a:endParaRPr sz="1500"/>
          </a:p>
          <a:p>
            <a:pPr indent="-323850" lvl="0" marL="457200" rtl="0" algn="l">
              <a:spcBef>
                <a:spcPts val="0"/>
              </a:spcBef>
              <a:spcAft>
                <a:spcPts val="0"/>
              </a:spcAft>
              <a:buSzPts val="1500"/>
              <a:buChar char="●"/>
            </a:pPr>
            <a:r>
              <a:rPr lang="en" sz="1500"/>
              <a:t>Incomplete triage database on x86-64 defconfig without DRM, SOUND and USB:</a:t>
            </a:r>
            <a:endParaRPr sz="1500"/>
          </a:p>
          <a:p>
            <a:pPr indent="-323850" lvl="1" marL="914400" rtl="0" algn="l">
              <a:spcBef>
                <a:spcPts val="0"/>
              </a:spcBef>
              <a:spcAft>
                <a:spcPts val="0"/>
              </a:spcAft>
              <a:buSzPts val="1500"/>
              <a:buChar char="○"/>
            </a:pPr>
            <a:r>
              <a:rPr lang="en" sz="1500"/>
              <a:t> 312 findings, 62 confirmed issues, 9 false positives, 67 Intentional, 174 unreviewed </a:t>
            </a:r>
            <a:endParaRPr sz="1500"/>
          </a:p>
          <a:p>
            <a:pPr indent="0" lvl="0" marL="0" rtl="0" algn="l">
              <a:spcBef>
                <a:spcPts val="800"/>
              </a:spcBef>
              <a:spcAft>
                <a:spcPts val="0"/>
              </a:spcAft>
              <a:buNone/>
            </a:pPr>
            <a:r>
              <a:rPr lang="en"/>
              <a:t>Challenge:</a:t>
            </a:r>
            <a:endParaRPr/>
          </a:p>
          <a:p>
            <a:pPr indent="-342900" lvl="0" marL="457200" rtl="0" algn="l">
              <a:spcBef>
                <a:spcPts val="800"/>
              </a:spcBef>
              <a:spcAft>
                <a:spcPts val="0"/>
              </a:spcAft>
              <a:buSzPts val="1800"/>
              <a:buChar char="●"/>
            </a:pPr>
            <a:r>
              <a:rPr lang="en"/>
              <a:t>Selection of warning type and relevant code base to practically handle in the long term.</a:t>
            </a:r>
            <a:endParaRPr/>
          </a:p>
          <a:p>
            <a:pPr indent="-342900" lvl="0" marL="457200" rtl="0" algn="l">
              <a:spcBef>
                <a:spcPts val="0"/>
              </a:spcBef>
              <a:spcAft>
                <a:spcPts val="0"/>
              </a:spcAft>
              <a:buSzPts val="1800"/>
              <a:buChar char="●"/>
            </a:pPr>
            <a:r>
              <a:rPr lang="en"/>
              <a:t>Addressing the confirmed issues correctly.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patch submission</a:t>
            </a:r>
            <a:endParaRPr/>
          </a:p>
        </p:txBody>
      </p:sp>
      <p:sp>
        <p:nvSpPr>
          <p:cNvPr id="90" name="Google Shape;90;p15"/>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things can go wrong in initial patch submissions... </a:t>
            </a:r>
            <a:endParaRPr/>
          </a:p>
          <a:p>
            <a:pPr indent="0" lvl="0" marL="0" rtl="0" algn="l">
              <a:spcBef>
                <a:spcPts val="800"/>
              </a:spcBef>
              <a:spcAft>
                <a:spcPts val="0"/>
              </a:spcAft>
              <a:buNone/>
            </a:pPr>
            <a:r>
              <a:rPr lang="en" sz="1000">
                <a:solidFill>
                  <a:schemeClr val="dk1"/>
                </a:solidFill>
              </a:rPr>
              <a:t>Real-life examples for some errors:</a:t>
            </a:r>
            <a:endParaRPr sz="1000">
              <a:solidFill>
                <a:schemeClr val="dk1"/>
              </a:solidFill>
            </a:endParaRPr>
          </a:p>
          <a:p>
            <a:pPr indent="0" lvl="0" marL="0" rtl="0" algn="l">
              <a:spcBef>
                <a:spcPts val="800"/>
              </a:spcBef>
              <a:spcAft>
                <a:spcPts val="0"/>
              </a:spcAft>
              <a:buNone/>
            </a:pPr>
            <a:r>
              <a:rPr lang="en" sz="1000">
                <a:solidFill>
                  <a:schemeClr val="dk1"/>
                </a:solidFill>
              </a:rPr>
              <a:t>&gt; This e-mail and any attachments may contain confidential material for</a:t>
            </a:r>
            <a:br>
              <a:rPr lang="en" sz="1000">
                <a:solidFill>
                  <a:schemeClr val="dk1"/>
                </a:solidFill>
              </a:rPr>
            </a:br>
            <a:r>
              <a:rPr lang="en" sz="1000">
                <a:solidFill>
                  <a:schemeClr val="dk1"/>
                </a:solidFill>
              </a:rPr>
              <a:t>&gt; the sole use of the intended recipient(s). Any review or distribution</a:t>
            </a:r>
            <a:br>
              <a:rPr lang="en" sz="1000">
                <a:solidFill>
                  <a:schemeClr val="dk1"/>
                </a:solidFill>
              </a:rPr>
            </a:br>
            <a:r>
              <a:rPr lang="en" sz="1000">
                <a:solidFill>
                  <a:schemeClr val="dk1"/>
                </a:solidFill>
              </a:rPr>
              <a:t>&gt; by others is strictly prohibited. If you are not the intended</a:t>
            </a:r>
            <a:br>
              <a:rPr lang="en" sz="1000">
                <a:solidFill>
                  <a:schemeClr val="dk1"/>
                </a:solidFill>
              </a:rPr>
            </a:br>
            <a:r>
              <a:rPr lang="en" sz="1000">
                <a:solidFill>
                  <a:schemeClr val="dk1"/>
                </a:solidFill>
              </a:rPr>
              <a:t>&gt; recipient, please contact the sender and delete all copies.</a:t>
            </a:r>
            <a:endParaRPr sz="1000">
              <a:solidFill>
                <a:schemeClr val="dk1"/>
              </a:solidFill>
            </a:endParaRPr>
          </a:p>
          <a:p>
            <a:pPr indent="0" lvl="0" marL="0" rtl="0" algn="l">
              <a:spcBef>
                <a:spcPts val="800"/>
              </a:spcBef>
              <a:spcAft>
                <a:spcPts val="0"/>
              </a:spcAft>
              <a:buNone/>
            </a:pPr>
            <a:r>
              <a:rPr lang="en" sz="1000">
                <a:solidFill>
                  <a:schemeClr val="dk1"/>
                </a:solidFill>
              </a:rPr>
              <a:t>You have a problematic footer. No one will apply or touch this material anyway.</a:t>
            </a:r>
            <a:endParaRPr sz="1000">
              <a:solidFill>
                <a:schemeClr val="dk1"/>
              </a:solidFill>
            </a:endParaRPr>
          </a:p>
          <a:p>
            <a:pPr indent="0" lvl="0" marL="0" rtl="0" algn="l">
              <a:spcBef>
                <a:spcPts val="800"/>
              </a:spcBef>
              <a:spcAft>
                <a:spcPts val="0"/>
              </a:spcAft>
              <a:buNone/>
            </a:pPr>
            <a:r>
              <a:rPr lang="en" sz="1000">
                <a:solidFill>
                  <a:schemeClr val="dk1"/>
                </a:solidFill>
              </a:rPr>
              <a:t>---</a:t>
            </a:r>
            <a:endParaRPr sz="1000">
              <a:solidFill>
                <a:schemeClr val="dk1"/>
              </a:solidFill>
            </a:endParaRPr>
          </a:p>
          <a:p>
            <a:pPr indent="0" lvl="0" marL="0" rtl="0" algn="l">
              <a:spcBef>
                <a:spcPts val="800"/>
              </a:spcBef>
              <a:spcAft>
                <a:spcPts val="0"/>
              </a:spcAft>
              <a:buNone/>
            </a:pPr>
            <a:r>
              <a:rPr lang="en" sz="1000">
                <a:solidFill>
                  <a:schemeClr val="dk1"/>
                </a:solidFill>
              </a:rPr>
              <a:t>&gt; Change-Id: I42f45900a08c4282c511b05e9e6061360d07db60</a:t>
            </a:r>
            <a:br>
              <a:rPr lang="en" sz="1000">
                <a:solidFill>
                  <a:schemeClr val="dk1"/>
                </a:solidFill>
              </a:rPr>
            </a:br>
            <a:r>
              <a:rPr lang="en" sz="1000">
                <a:solidFill>
                  <a:schemeClr val="dk1"/>
                </a:solidFill>
              </a:rPr>
              <a:t>This Change-ID crap doesn't belong in kernel patches.</a:t>
            </a:r>
            <a:endParaRPr sz="1000">
              <a:solidFill>
                <a:schemeClr val="dk1"/>
              </a:solidFill>
            </a:endParaRPr>
          </a:p>
          <a:p>
            <a:pPr indent="0" lvl="0" marL="0" rtl="0" algn="l">
              <a:spcBef>
                <a:spcPts val="800"/>
              </a:spcBef>
              <a:spcAft>
                <a:spcPts val="0"/>
              </a:spcAft>
              <a:buNone/>
            </a:pPr>
            <a:r>
              <a:rPr lang="en"/>
              <a:t>The group supports each other reviewing initial </a:t>
            </a:r>
            <a:r>
              <a:rPr lang="en"/>
              <a:t>patch submissions to catch some issues kernel newbies might face.</a:t>
            </a:r>
            <a:endParaRPr sz="1100">
              <a:solidFill>
                <a:schemeClr val="dk1"/>
              </a:solidFill>
            </a:endParaRPr>
          </a:p>
          <a:p>
            <a:pPr indent="0" lvl="0" marL="0" rtl="0" algn="l">
              <a:spcBef>
                <a:spcPts val="800"/>
              </a:spcBef>
              <a:spcAft>
                <a:spcPts val="0"/>
              </a:spcAft>
              <a:buNone/>
            </a:pPr>
            <a:r>
              <a:t/>
            </a:r>
            <a:endParaRPr sz="1000">
              <a:solidFill>
                <a:schemeClr val="dk1"/>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000">
              <a:solidFill>
                <a:schemeClr val="dk1"/>
              </a:solidFill>
            </a:endParaRPr>
          </a:p>
          <a:p>
            <a:pPr indent="0" lvl="0" marL="0" rtl="0" algn="l">
              <a:spcBef>
                <a:spcPts val="800"/>
              </a:spcBef>
              <a:spcAft>
                <a:spcPts val="0"/>
              </a:spcAft>
              <a:buClr>
                <a:schemeClr val="dk1"/>
              </a:buClr>
              <a:buSzPts val="1100"/>
              <a:buFont typeface="Arial"/>
              <a:buNone/>
            </a:pPr>
            <a:r>
              <a:t/>
            </a:r>
            <a:endParaRPr sz="1100">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Improvement</a:t>
            </a:r>
            <a:endParaRPr/>
          </a:p>
        </p:txBody>
      </p:sp>
      <p:sp>
        <p:nvSpPr>
          <p:cNvPr id="96" name="Google Shape;96;p16"/>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Milan Lakhani’s success story:</a:t>
            </a:r>
            <a:endParaRPr/>
          </a:p>
          <a:p>
            <a:pPr indent="-317500" lvl="1" marL="914400" rtl="0" algn="l">
              <a:spcBef>
                <a:spcPts val="0"/>
              </a:spcBef>
              <a:spcAft>
                <a:spcPts val="0"/>
              </a:spcAft>
              <a:buSzPts val="1400"/>
              <a:buChar char="○"/>
            </a:pPr>
            <a:r>
              <a:rPr lang="en"/>
              <a:t>Setting up and Learning patch submission with checkpatch fixes for staging</a:t>
            </a:r>
            <a:endParaRPr/>
          </a:p>
          <a:p>
            <a:pPr indent="-317500" lvl="1" marL="914400" rtl="0" algn="l">
              <a:spcBef>
                <a:spcPts val="0"/>
              </a:spcBef>
              <a:spcAft>
                <a:spcPts val="0"/>
              </a:spcAft>
              <a:buSzPts val="1400"/>
              <a:buChar char="○"/>
            </a:pPr>
            <a:r>
              <a:rPr i="1" lang="en"/>
              <a:t>Now, got </a:t>
            </a:r>
            <a:r>
              <a:rPr b="1" i="1" lang="en"/>
              <a:t>three patches accepted</a:t>
            </a:r>
            <a:r>
              <a:rPr i="1" lang="en"/>
              <a:t> for cleaning up kernel documentation! More to come!?</a:t>
            </a:r>
            <a:endParaRPr i="1"/>
          </a:p>
          <a:p>
            <a:pPr indent="-342900" lvl="0" marL="457200" rtl="0" algn="l">
              <a:spcBef>
                <a:spcPts val="0"/>
              </a:spcBef>
              <a:spcAft>
                <a:spcPts val="0"/>
              </a:spcAft>
              <a:buSzPts val="1800"/>
              <a:buChar char="●"/>
            </a:pPr>
            <a:r>
              <a:rPr lang="en"/>
              <a:t>Others: a</a:t>
            </a:r>
            <a:r>
              <a:rPr lang="en"/>
              <a:t> few patches on dead stores, sparse and coccinelle findings</a:t>
            </a:r>
            <a:endParaRPr/>
          </a:p>
          <a:p>
            <a:pPr indent="-317500" lvl="1" marL="914400" rtl="0" algn="l">
              <a:spcBef>
                <a:spcPts val="0"/>
              </a:spcBef>
              <a:spcAft>
                <a:spcPts val="0"/>
              </a:spcAft>
              <a:buSzPts val="1400"/>
              <a:buChar char="○"/>
            </a:pPr>
            <a:r>
              <a:rPr lang="en"/>
              <a:t>Largely accepted.</a:t>
            </a:r>
            <a:endParaRPr/>
          </a:p>
          <a:p>
            <a:pPr indent="-317500" lvl="1" marL="914400" rtl="0" algn="l">
              <a:spcBef>
                <a:spcPts val="0"/>
              </a:spcBef>
              <a:spcAft>
                <a:spcPts val="0"/>
              </a:spcAft>
              <a:buSzPts val="1400"/>
              <a:buChar char="○"/>
            </a:pPr>
            <a:r>
              <a:rPr lang="en"/>
              <a:t>One stylistic issue was rejected as maintainers have other style preferences.</a:t>
            </a:r>
            <a:endParaRPr/>
          </a:p>
          <a:p>
            <a:pPr indent="-317500" lvl="1" marL="914400" rtl="0" algn="l">
              <a:spcBef>
                <a:spcPts val="0"/>
              </a:spcBef>
              <a:spcAft>
                <a:spcPts val="0"/>
              </a:spcAft>
              <a:buSzPts val="1400"/>
              <a:buChar char="○"/>
            </a:pPr>
            <a:r>
              <a:rPr lang="en"/>
              <a:t>One patch touched code that was completely broken and required rework by the original author and maintainers.</a:t>
            </a:r>
            <a:endParaRPr/>
          </a:p>
          <a:p>
            <a:pPr indent="0" lvl="0" marL="457200" rtl="0" algn="l">
              <a:spcBef>
                <a:spcPts val="800"/>
              </a:spcBef>
              <a:spcAft>
                <a:spcPts val="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